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0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805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054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936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202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997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0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410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856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946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527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6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F69A9-9D8E-4666-BF65-21CC752CB617}" type="datetimeFigureOut">
              <a:rPr lang="en-CA" smtClean="0"/>
              <a:t>26/09/2013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D2A3-21D4-41DF-BD7B-BF039345AD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087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00B0F0"/>
                </a:solidFill>
              </a:rPr>
              <a:t>THE COLLISION THEORY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962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000" b="1" dirty="0" smtClean="0">
                <a:solidFill>
                  <a:srgbClr val="00B0F0"/>
                </a:solidFill>
              </a:rPr>
              <a:t>Activated complex</a:t>
            </a:r>
            <a:r>
              <a:rPr lang="en-CA" sz="2000" dirty="0" smtClean="0"/>
              <a:t>: an unstable chemical species containing partially broken and partially formed bonds</a:t>
            </a:r>
            <a:br>
              <a:rPr lang="en-CA" sz="2000" dirty="0" smtClean="0"/>
            </a:br>
            <a:endParaRPr lang="en-CA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6050"/>
            <a:ext cx="8229600" cy="4474263"/>
          </a:xfrm>
        </p:spPr>
      </p:pic>
    </p:spTree>
    <p:extLst>
      <p:ext uri="{BB962C8B-B14F-4D97-AF65-F5344CB8AC3E}">
        <p14:creationId xmlns:p14="http://schemas.microsoft.com/office/powerpoint/2010/main" val="194707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229600" cy="4339243"/>
          </a:xfrm>
        </p:spPr>
      </p:pic>
    </p:spTree>
    <p:extLst>
      <p:ext uri="{BB962C8B-B14F-4D97-AF65-F5344CB8AC3E}">
        <p14:creationId xmlns:p14="http://schemas.microsoft.com/office/powerpoint/2010/main" val="17511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For </a:t>
            </a:r>
            <a:r>
              <a:rPr lang="en-US" dirty="0"/>
              <a:t>the reaction </a:t>
            </a:r>
            <a:r>
              <a:rPr lang="en-US" b="1" dirty="0">
                <a:solidFill>
                  <a:srgbClr val="00B0F0"/>
                </a:solidFill>
              </a:rPr>
              <a:t>A + B 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00B0F0"/>
                </a:solidFill>
              </a:rPr>
              <a:t> C</a:t>
            </a:r>
            <a:r>
              <a:rPr lang="en-US" dirty="0"/>
              <a:t>, A and B must </a:t>
            </a:r>
            <a:r>
              <a:rPr lang="en-US" b="1" dirty="0" smtClean="0">
                <a:solidFill>
                  <a:srgbClr val="FF0000"/>
                </a:solidFill>
              </a:rPr>
              <a:t>collide</a:t>
            </a:r>
          </a:p>
          <a:p>
            <a:pPr marL="0" lvl="0" indent="0">
              <a:buNone/>
            </a:pPr>
            <a:endParaRPr lang="en-CA" dirty="0"/>
          </a:p>
          <a:p>
            <a:pPr lvl="0"/>
            <a:r>
              <a:rPr lang="en-US" dirty="0"/>
              <a:t>For the reaction </a:t>
            </a:r>
            <a:r>
              <a:rPr lang="en-US" b="1" dirty="0">
                <a:solidFill>
                  <a:srgbClr val="00B0F0"/>
                </a:solidFill>
              </a:rPr>
              <a:t>A 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00B0F0"/>
                </a:solidFill>
              </a:rPr>
              <a:t>  B + C</a:t>
            </a:r>
            <a:r>
              <a:rPr lang="en-US" dirty="0"/>
              <a:t>, A must collide with itself or with the walls of the container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28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B0F0"/>
                </a:solidFill>
              </a:rPr>
              <a:t>Effective Collisions</a:t>
            </a:r>
            <a:endParaRPr lang="en-CA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 </a:t>
            </a:r>
            <a:r>
              <a:rPr lang="en-US" b="1" dirty="0">
                <a:solidFill>
                  <a:srgbClr val="00B0F0"/>
                </a:solidFill>
              </a:rPr>
              <a:t>effective (successful) collision </a:t>
            </a:r>
            <a:r>
              <a:rPr lang="en-US" dirty="0"/>
              <a:t>is a collision that occurs with enough energy and with particles aligned correctly </a:t>
            </a:r>
            <a:endParaRPr lang="en-US" dirty="0" smtClean="0"/>
          </a:p>
          <a:p>
            <a:pPr marL="0" lvl="0" indent="0">
              <a:buNone/>
            </a:pPr>
            <a:endParaRPr lang="en-CA" dirty="0"/>
          </a:p>
          <a:p>
            <a:pPr lvl="0"/>
            <a:r>
              <a:rPr lang="en-US" dirty="0"/>
              <a:t>In an </a:t>
            </a:r>
            <a:r>
              <a:rPr lang="en-US" b="1" dirty="0">
                <a:solidFill>
                  <a:srgbClr val="00B0F0"/>
                </a:solidFill>
              </a:rPr>
              <a:t>ineffective </a:t>
            </a:r>
            <a:r>
              <a:rPr lang="en-US" b="1" dirty="0" smtClean="0">
                <a:solidFill>
                  <a:srgbClr val="00B0F0"/>
                </a:solidFill>
              </a:rPr>
              <a:t>(unsuccessful) collision</a:t>
            </a:r>
            <a:r>
              <a:rPr lang="en-US" dirty="0"/>
              <a:t>, the colliding particles remain unchanged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37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8720"/>
            <a:ext cx="6573918" cy="4450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07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403" y="1412776"/>
            <a:ext cx="5750909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4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B0F0"/>
                </a:solidFill>
              </a:rPr>
              <a:t>Rate </a:t>
            </a:r>
            <a:r>
              <a:rPr lang="en-CA" b="1" dirty="0">
                <a:solidFill>
                  <a:srgbClr val="00B0F0"/>
                </a:solidFill>
              </a:rPr>
              <a:t>of the reaction α the # of collisions</a:t>
            </a:r>
            <a:r>
              <a:rPr lang="en-CA" dirty="0"/>
              <a:t>; </a:t>
            </a:r>
            <a:r>
              <a:rPr lang="en-CA" dirty="0" smtClean="0"/>
              <a:t>that </a:t>
            </a:r>
            <a:r>
              <a:rPr lang="en-CA" dirty="0"/>
              <a:t>is, the rate increases if the # of collisions </a:t>
            </a:r>
            <a:r>
              <a:rPr lang="en-CA" dirty="0" smtClean="0"/>
              <a:t>increases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b="1" dirty="0" smtClean="0">
                <a:solidFill>
                  <a:srgbClr val="00B0F0"/>
                </a:solidFill>
              </a:rPr>
              <a:t>Rate </a:t>
            </a:r>
            <a:r>
              <a:rPr lang="en-CA" b="1" dirty="0">
                <a:solidFill>
                  <a:srgbClr val="00B0F0"/>
                </a:solidFill>
              </a:rPr>
              <a:t>of the reaction α the % effective collisions</a:t>
            </a:r>
            <a:r>
              <a:rPr lang="en-CA" dirty="0"/>
              <a:t>; that is, the rate increases if the % that are successful increases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57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During </a:t>
            </a:r>
            <a:r>
              <a:rPr lang="en-CA" dirty="0"/>
              <a:t>a collision, the sum of </a:t>
            </a:r>
            <a:r>
              <a:rPr lang="en-CA" b="1" dirty="0">
                <a:solidFill>
                  <a:srgbClr val="00B0F0"/>
                </a:solidFill>
              </a:rPr>
              <a:t>PE + KE remains constant</a:t>
            </a:r>
            <a:r>
              <a:rPr lang="en-CA" dirty="0"/>
              <a:t>; that is, as particles collide they slow down and KE decreases but PE increases 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440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Activation Energy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68" y="1600200"/>
            <a:ext cx="3748063" cy="4525963"/>
          </a:xfrm>
        </p:spPr>
      </p:pic>
    </p:spTree>
    <p:extLst>
      <p:ext uri="{BB962C8B-B14F-4D97-AF65-F5344CB8AC3E}">
        <p14:creationId xmlns:p14="http://schemas.microsoft.com/office/powerpoint/2010/main" val="2719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000" b="1" dirty="0" smtClean="0">
                <a:solidFill>
                  <a:srgbClr val="00B0F0"/>
                </a:solidFill>
              </a:rPr>
              <a:t>Activation Energy</a:t>
            </a:r>
            <a:r>
              <a:rPr lang="en-CA" sz="2000" dirty="0" smtClean="0"/>
              <a:t>: the minimum energy with which reactant particles must collide to produce an effective collision</a:t>
            </a:r>
            <a:endParaRPr lang="en-CA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6050"/>
            <a:ext cx="8229600" cy="4474263"/>
          </a:xfrm>
        </p:spPr>
      </p:pic>
    </p:spTree>
    <p:extLst>
      <p:ext uri="{BB962C8B-B14F-4D97-AF65-F5344CB8AC3E}">
        <p14:creationId xmlns:p14="http://schemas.microsoft.com/office/powerpoint/2010/main" val="255218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178</Words>
  <Application>Microsoft Office PowerPoint</Application>
  <PresentationFormat>On-screen Show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THE COLLISION THEORY</vt:lpstr>
      <vt:lpstr>PowerPoint Presentation</vt:lpstr>
      <vt:lpstr>Effective Collisions</vt:lpstr>
      <vt:lpstr>PowerPoint Presentation</vt:lpstr>
      <vt:lpstr>PowerPoint Presentation</vt:lpstr>
      <vt:lpstr>PowerPoint Presentation</vt:lpstr>
      <vt:lpstr>PowerPoint Presentation</vt:lpstr>
      <vt:lpstr>Activation Energy</vt:lpstr>
      <vt:lpstr>Activation Energy: the minimum energy with which reactant particles must collide to produce an effective collision</vt:lpstr>
      <vt:lpstr>Activated complex: an unstable chemical species containing partially broken and partially formed bonds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Darlene</dc:creator>
  <cp:lastModifiedBy>Darlene is Beautiful</cp:lastModifiedBy>
  <cp:revision>8</cp:revision>
  <dcterms:created xsi:type="dcterms:W3CDTF">2012-03-23T14:41:16Z</dcterms:created>
  <dcterms:modified xsi:type="dcterms:W3CDTF">2013-09-27T00:50:55Z</dcterms:modified>
</cp:coreProperties>
</file>